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8" r:id="rId9"/>
    <p:sldId id="269" r:id="rId10"/>
    <p:sldId id="270" r:id="rId11"/>
    <p:sldId id="264" r:id="rId12"/>
    <p:sldId id="265" r:id="rId13"/>
    <p:sldId id="266" r:id="rId14"/>
    <p:sldId id="267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57" autoAdjust="0"/>
  </p:normalViewPr>
  <p:slideViewPr>
    <p:cSldViewPr snapToGrid="0" showGuides="1">
      <p:cViewPr varScale="1">
        <p:scale>
          <a:sx n="110" d="100"/>
          <a:sy n="110" d="100"/>
        </p:scale>
        <p:origin x="492" y="108"/>
      </p:cViewPr>
      <p:guideLst>
        <p:guide orient="horz" pos="15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svg>
</file>

<file path=ppt/media/image4.png>
</file>

<file path=ppt/media/image5.jpeg>
</file>

<file path=ppt/media/image6.jpe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3314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957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936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1599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870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21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9885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750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85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029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392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44ECF6A8-003A-4927-8ADB-D390073D8356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2498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.auckland.ac.nz/~ihaka/downloads/the-r-project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01CCE-4D3E-489D-9B3E-ADFA1ABADC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r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0481D8-8158-4D94-A059-463EF036B6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Lucy Sinke - l.j.sinke@lumc.nl</a:t>
            </a:r>
          </a:p>
        </p:txBody>
      </p:sp>
    </p:spTree>
    <p:extLst>
      <p:ext uri="{BB962C8B-B14F-4D97-AF65-F5344CB8AC3E}">
        <p14:creationId xmlns:p14="http://schemas.microsoft.com/office/powerpoint/2010/main" val="2204624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59"/>
            <a:ext cx="9784080" cy="3731624"/>
          </a:xfrm>
        </p:spPr>
        <p:txBody>
          <a:bodyPr>
            <a:normAutofit/>
          </a:bodyPr>
          <a:lstStyle/>
          <a:p>
            <a:r>
              <a:rPr lang="en-US" dirty="0"/>
              <a:t>CPU: 1 instruction per cycle, 3 operands per instruction</a:t>
            </a:r>
          </a:p>
          <a:p>
            <a:r>
              <a:rPr lang="en-US" dirty="0"/>
              <a:t>Vectorized language:</a:t>
            </a:r>
          </a:p>
          <a:p>
            <a:pPr marL="0" indent="0">
              <a:buNone/>
            </a:pPr>
            <a:r>
              <a:rPr lang="en-US" dirty="0"/>
              <a:t>             </a:t>
            </a:r>
            <a:r>
              <a:rPr lang="en-US" b="1" dirty="0"/>
              <a:t>1 instruction</a:t>
            </a:r>
          </a:p>
          <a:p>
            <a:pPr marL="0" indent="0">
              <a:buNone/>
            </a:pPr>
            <a:r>
              <a:rPr lang="en-US" b="1" dirty="0"/>
              <a:t>           </a:t>
            </a:r>
          </a:p>
          <a:p>
            <a:pPr marL="0" indent="0">
              <a:buNone/>
            </a:pPr>
            <a:r>
              <a:rPr lang="en-US" b="1" dirty="0"/>
              <a:t>             9 operands = 3 cycles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            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 times as fast!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B619B4-04F4-472E-A7E2-431F229D4DE3}"/>
              </a:ext>
            </a:extLst>
          </p:cNvPr>
          <p:cNvSpPr/>
          <p:nvPr/>
        </p:nvSpPr>
        <p:spPr>
          <a:xfrm>
            <a:off x="10465489" y="358035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5ACF2-5CE9-4DC9-94F7-1D5AFEFB6606}"/>
              </a:ext>
            </a:extLst>
          </p:cNvPr>
          <p:cNvSpPr/>
          <p:nvPr/>
        </p:nvSpPr>
        <p:spPr>
          <a:xfrm>
            <a:off x="4201923" y="3580356"/>
            <a:ext cx="5717140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[182, 95, -294, 9, 320, 17, -2, 963, 82]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E60831A9-81D5-4647-9FD3-ECE087F2DC0C}"/>
              </a:ext>
            </a:extLst>
          </p:cNvPr>
          <p:cNvSpPr/>
          <p:nvPr/>
        </p:nvSpPr>
        <p:spPr>
          <a:xfrm rot="2700000">
            <a:off x="9994825" y="3610494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406400F-5A49-47C4-A4AB-A0E4BC06C002}"/>
              </a:ext>
            </a:extLst>
          </p:cNvPr>
          <p:cNvSpPr/>
          <p:nvPr/>
        </p:nvSpPr>
        <p:spPr>
          <a:xfrm>
            <a:off x="8368936" y="4124678"/>
            <a:ext cx="766355" cy="423333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662806-49F0-4DD0-B5F1-3052E0D6F8DF}"/>
              </a:ext>
            </a:extLst>
          </p:cNvPr>
          <p:cNvSpPr/>
          <p:nvPr/>
        </p:nvSpPr>
        <p:spPr>
          <a:xfrm>
            <a:off x="10465489" y="4665783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2B44201-73DB-4FC2-89E2-164BF1FB1ED0}"/>
              </a:ext>
            </a:extLst>
          </p:cNvPr>
          <p:cNvSpPr/>
          <p:nvPr/>
        </p:nvSpPr>
        <p:spPr>
          <a:xfrm>
            <a:off x="7585165" y="4664842"/>
            <a:ext cx="233389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[182, 95, -294]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4" name="Cross 33">
            <a:extLst>
              <a:ext uri="{FF2B5EF4-FFF2-40B4-BE49-F238E27FC236}">
                <a16:creationId xmlns:a16="http://schemas.microsoft.com/office/drawing/2014/main" id="{CC831BFB-394C-402F-B115-61491CAF1D3B}"/>
              </a:ext>
            </a:extLst>
          </p:cNvPr>
          <p:cNvSpPr/>
          <p:nvPr/>
        </p:nvSpPr>
        <p:spPr>
          <a:xfrm rot="2700000">
            <a:off x="10023914" y="4693546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139C0E9-DFAE-4C6C-8865-65B01BD51F0A}"/>
              </a:ext>
            </a:extLst>
          </p:cNvPr>
          <p:cNvSpPr/>
          <p:nvPr/>
        </p:nvSpPr>
        <p:spPr>
          <a:xfrm>
            <a:off x="10465489" y="5184062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7579B9D-63D0-405D-A06F-CDCECC707C52}"/>
              </a:ext>
            </a:extLst>
          </p:cNvPr>
          <p:cNvSpPr/>
          <p:nvPr/>
        </p:nvSpPr>
        <p:spPr>
          <a:xfrm>
            <a:off x="7585165" y="5183121"/>
            <a:ext cx="233389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[9, 320, 17]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7" name="Cross 36">
            <a:extLst>
              <a:ext uri="{FF2B5EF4-FFF2-40B4-BE49-F238E27FC236}">
                <a16:creationId xmlns:a16="http://schemas.microsoft.com/office/drawing/2014/main" id="{85D38D0B-F6D9-4D03-99C1-EB6B168CE2C1}"/>
              </a:ext>
            </a:extLst>
          </p:cNvPr>
          <p:cNvSpPr/>
          <p:nvPr/>
        </p:nvSpPr>
        <p:spPr>
          <a:xfrm rot="2700000">
            <a:off x="10023914" y="5211825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B9BE96-A7BA-476E-87B0-B4943065E439}"/>
              </a:ext>
            </a:extLst>
          </p:cNvPr>
          <p:cNvSpPr/>
          <p:nvPr/>
        </p:nvSpPr>
        <p:spPr>
          <a:xfrm>
            <a:off x="10465489" y="5721721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E284686-EFD5-4DAE-83B0-9F2C72D0F817}"/>
              </a:ext>
            </a:extLst>
          </p:cNvPr>
          <p:cNvSpPr/>
          <p:nvPr/>
        </p:nvSpPr>
        <p:spPr>
          <a:xfrm>
            <a:off x="7585165" y="5720780"/>
            <a:ext cx="233389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[182, 95, -294]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40" name="Cross 39">
            <a:extLst>
              <a:ext uri="{FF2B5EF4-FFF2-40B4-BE49-F238E27FC236}">
                <a16:creationId xmlns:a16="http://schemas.microsoft.com/office/drawing/2014/main" id="{34E36334-BE04-4A8D-AF96-F140CFACAE5B}"/>
              </a:ext>
            </a:extLst>
          </p:cNvPr>
          <p:cNvSpPr/>
          <p:nvPr/>
        </p:nvSpPr>
        <p:spPr>
          <a:xfrm rot="2700000">
            <a:off x="10023914" y="5749484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96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183461"/>
            <a:ext cx="9784080" cy="4674539"/>
          </a:xfrm>
        </p:spPr>
        <p:txBody>
          <a:bodyPr/>
          <a:lstStyle/>
          <a:p>
            <a:r>
              <a:rPr lang="en-US" dirty="0"/>
              <a:t>Stunning graphics – e.g. geo-spatial data</a:t>
            </a:r>
          </a:p>
          <a:p>
            <a:r>
              <a:rPr lang="en-US" dirty="0"/>
              <a:t>Bioinformatics packages – e.g. </a:t>
            </a:r>
            <a:r>
              <a:rPr lang="en-US" dirty="0" err="1"/>
              <a:t>OmicCircos</a:t>
            </a:r>
            <a:endParaRPr lang="en-US" dirty="0"/>
          </a:p>
          <a:p>
            <a:r>
              <a:rPr lang="en-US" dirty="0"/>
              <a:t>Used by Google, Twitter, and Facebook</a:t>
            </a:r>
          </a:p>
          <a:p>
            <a:r>
              <a:rPr lang="en-US" dirty="0"/>
              <a:t>Build interactive web applications with Shiny</a:t>
            </a:r>
          </a:p>
        </p:txBody>
      </p:sp>
      <p:pic>
        <p:nvPicPr>
          <p:cNvPr id="1026" name="Picture 2" descr="Integration of circular plots by OmicCircos and clusters from R of TCGA breast cancer data. Circular tracks from outside to inside: genome positions by chromosomes (black lines are cytobands), CNVs in Basal, Her2, Luminal A (LumA) and Luminal B (LumB) subtypes with 15 samples in each track (red: gain; blue: loss), in the center, four clusters from principle component analysis (PCA) of the gene expression data with R packages in the bioconductor.">
            <a:extLst>
              <a:ext uri="{FF2B5EF4-FFF2-40B4-BE49-F238E27FC236}">
                <a16:creationId xmlns:a16="http://schemas.microsoft.com/office/drawing/2014/main" id="{385E4082-82FB-49C1-BF83-982A7B0C7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5114" y="2183461"/>
            <a:ext cx="4246161" cy="42062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63DFB0-DBF8-4B46-8AFF-F5B6DD2CB55F}"/>
              </a:ext>
            </a:extLst>
          </p:cNvPr>
          <p:cNvSpPr txBox="1"/>
          <p:nvPr/>
        </p:nvSpPr>
        <p:spPr>
          <a:xfrm>
            <a:off x="9373687" y="6389702"/>
            <a:ext cx="20975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/>
              <a:t>Hu et al., 2014</a:t>
            </a:r>
            <a:endParaRPr lang="en-GB" sz="1400" i="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021D37B-5DB9-45C5-A3F4-E7103866F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567" y="4188823"/>
            <a:ext cx="5208862" cy="22008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47715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disadvantages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514600"/>
            <a:ext cx="9784080" cy="4343400"/>
          </a:xfrm>
        </p:spPr>
        <p:txBody>
          <a:bodyPr/>
          <a:lstStyle/>
          <a:p>
            <a:r>
              <a:rPr lang="en-US" dirty="0"/>
              <a:t>Working in R can be quite frustrating</a:t>
            </a:r>
          </a:p>
          <a:p>
            <a:r>
              <a:rPr lang="en-US" dirty="0"/>
              <a:t>Syntax – unintuitive and inconsistent</a:t>
            </a:r>
          </a:p>
          <a:p>
            <a:r>
              <a:rPr lang="en-US" dirty="0"/>
              <a:t>Steep learning curve - command-line type user interface</a:t>
            </a:r>
          </a:p>
          <a:p>
            <a:r>
              <a:rPr lang="en-US" dirty="0"/>
              <a:t>Requires experience - multiple options for any problem</a:t>
            </a:r>
          </a:p>
          <a:p>
            <a:r>
              <a:rPr lang="en-US" dirty="0"/>
              <a:t>Continuously changing - need to stay up-to-date</a:t>
            </a:r>
          </a:p>
          <a:p>
            <a:r>
              <a:rPr lang="en-US" dirty="0"/>
              <a:t>Nothing to stop packages using the same named functions</a:t>
            </a:r>
          </a:p>
          <a:p>
            <a:r>
              <a:rPr lang="en-US" dirty="0"/>
              <a:t>No official support - sometimes poor documentation</a:t>
            </a:r>
          </a:p>
        </p:txBody>
      </p:sp>
      <p:pic>
        <p:nvPicPr>
          <p:cNvPr id="3074" name="Picture 2" descr="Frustrated Clipart Female - Drive Me Crazy Cartoon, HD Png Download ,  Transparent Png Image - PNGitem">
            <a:extLst>
              <a:ext uri="{FF2B5EF4-FFF2-40B4-BE49-F238E27FC236}">
                <a16:creationId xmlns:a16="http://schemas.microsoft.com/office/drawing/2014/main" id="{EE409D08-2E14-43E8-81F2-D91925330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745" y="2514600"/>
            <a:ext cx="2950618" cy="31527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9590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bioconductor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4206240"/>
          </a:xfrm>
        </p:spPr>
        <p:txBody>
          <a:bodyPr/>
          <a:lstStyle/>
          <a:p>
            <a:r>
              <a:rPr lang="en-US" dirty="0"/>
              <a:t>Software repository - over 1,500 bioinformatics packages</a:t>
            </a:r>
          </a:p>
          <a:p>
            <a:r>
              <a:rPr lang="en-US" dirty="0"/>
              <a:t>Analyse, annotate, and visualize high-throughput -omic data</a:t>
            </a:r>
          </a:p>
          <a:p>
            <a:r>
              <a:rPr lang="en-US" dirty="0"/>
              <a:t>Have some quality standards</a:t>
            </a:r>
          </a:p>
          <a:p>
            <a:r>
              <a:rPr lang="en-US" dirty="0"/>
              <a:t>Obligatory vignettes - high quality documentation</a:t>
            </a:r>
          </a:p>
          <a:p>
            <a:r>
              <a:rPr lang="en-US" dirty="0"/>
              <a:t>Daily build system - guarantees software works</a:t>
            </a:r>
          </a:p>
          <a:p>
            <a:r>
              <a:rPr lang="en-US" dirty="0"/>
              <a:t>Basics introduced in the 3</a:t>
            </a:r>
            <a:r>
              <a:rPr lang="en-US" baseline="30000" dirty="0"/>
              <a:t>rd</a:t>
            </a:r>
            <a:r>
              <a:rPr lang="en-US" dirty="0"/>
              <a:t> practical</a:t>
            </a:r>
          </a:p>
        </p:txBody>
      </p:sp>
      <p:pic>
        <p:nvPicPr>
          <p:cNvPr id="2050" name="Picture 2" descr="Bioconductor - open source software for bioinformatics">
            <a:extLst>
              <a:ext uri="{FF2B5EF4-FFF2-40B4-BE49-F238E27FC236}">
                <a16:creationId xmlns:a16="http://schemas.microsoft.com/office/drawing/2014/main" id="{A77CFAF8-4B23-49C0-B361-3FD3088CD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6573" y="584290"/>
            <a:ext cx="247650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654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4206240"/>
          </a:xfrm>
        </p:spPr>
        <p:txBody>
          <a:bodyPr/>
          <a:lstStyle/>
          <a:p>
            <a:r>
              <a:rPr lang="en-US" dirty="0"/>
              <a:t>R graph gallery: http://www.r-graph-gallery.com/</a:t>
            </a:r>
          </a:p>
          <a:p>
            <a:r>
              <a:rPr lang="en-US" dirty="0"/>
              <a:t>R web application: https://shiny.rstudio.com/gallery/</a:t>
            </a:r>
          </a:p>
          <a:p>
            <a:r>
              <a:rPr lang="en-US" dirty="0"/>
              <a:t>Bioconductor: https://bioconductor.org/</a:t>
            </a:r>
          </a:p>
          <a:p>
            <a:r>
              <a:rPr lang="en-US" dirty="0"/>
              <a:t>Online courses: https://www.datacamp.com/</a:t>
            </a:r>
          </a:p>
          <a:p>
            <a:r>
              <a:rPr lang="en-US" dirty="0"/>
              <a:t>Books – often online using R </a:t>
            </a:r>
            <a:r>
              <a:rPr lang="en-US" dirty="0" err="1"/>
              <a:t>Bookdown</a:t>
            </a:r>
            <a:endParaRPr lang="en-US" dirty="0"/>
          </a:p>
          <a:p>
            <a:r>
              <a:rPr lang="en-US" dirty="0"/>
              <a:t>R course at LUMC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7C4674-D24B-4B0B-95E7-5C0DE2576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2439" y="2514600"/>
            <a:ext cx="4020448" cy="32918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68927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4206240"/>
          </a:xfrm>
        </p:spPr>
        <p:txBody>
          <a:bodyPr/>
          <a:lstStyle/>
          <a:p>
            <a:r>
              <a:rPr lang="en-US" dirty="0"/>
              <a:t>R graph gallery: http://www.r-graph-gallery.com/</a:t>
            </a:r>
          </a:p>
          <a:p>
            <a:r>
              <a:rPr lang="en-US" dirty="0"/>
              <a:t>R web application: https://shiny.rstudio.com/gallery/</a:t>
            </a:r>
          </a:p>
          <a:p>
            <a:r>
              <a:rPr lang="en-US" dirty="0"/>
              <a:t>Bioconductor: https://bioconductor.org/</a:t>
            </a:r>
          </a:p>
          <a:p>
            <a:r>
              <a:rPr lang="en-US" dirty="0"/>
              <a:t>Online courses: https://www.datacamp.com/</a:t>
            </a:r>
          </a:p>
          <a:p>
            <a:r>
              <a:rPr lang="en-US" dirty="0"/>
              <a:t>Books – often online using R </a:t>
            </a:r>
            <a:r>
              <a:rPr lang="en-US" dirty="0" err="1"/>
              <a:t>Bookdown</a:t>
            </a:r>
            <a:endParaRPr lang="en-US" dirty="0"/>
          </a:p>
          <a:p>
            <a:r>
              <a:rPr lang="en-US" dirty="0"/>
              <a:t>R course at LUMC</a:t>
            </a:r>
          </a:p>
        </p:txBody>
      </p:sp>
    </p:spTree>
    <p:extLst>
      <p:ext uri="{BB962C8B-B14F-4D97-AF65-F5344CB8AC3E}">
        <p14:creationId xmlns:p14="http://schemas.microsoft.com/office/powerpoint/2010/main" val="3327477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F002-B535-4452-B018-D075F6F94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869AF-98E9-4FBE-874E-6056C1210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1508760"/>
          </a:xfrm>
        </p:spPr>
        <p:txBody>
          <a:bodyPr>
            <a:normAutofit/>
          </a:bodyPr>
          <a:lstStyle/>
          <a:p>
            <a:r>
              <a:rPr lang="en-US" dirty="0"/>
              <a:t>2-day Introduction to R – aim to get everyone at the same level</a:t>
            </a:r>
          </a:p>
          <a:p>
            <a:r>
              <a:rPr lang="en-US" dirty="0"/>
              <a:t>Two lectures today: Introduction to R and RStudio Cloud – set up this and Discord</a:t>
            </a:r>
          </a:p>
          <a:p>
            <a:r>
              <a:rPr lang="en-US" dirty="0"/>
              <a:t>Three practicals</a:t>
            </a:r>
          </a:p>
          <a:p>
            <a:pPr marL="2286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D21AC5-78B7-4EBE-AA3E-AE7026B37188}"/>
              </a:ext>
            </a:extLst>
          </p:cNvPr>
          <p:cNvSpPr/>
          <p:nvPr/>
        </p:nvSpPr>
        <p:spPr>
          <a:xfrm>
            <a:off x="1337094" y="3520442"/>
            <a:ext cx="2631057" cy="263105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45E04D-5BFA-4F97-9EAF-C7EF7F1D97BB}"/>
              </a:ext>
            </a:extLst>
          </p:cNvPr>
          <p:cNvSpPr/>
          <p:nvPr/>
        </p:nvSpPr>
        <p:spPr>
          <a:xfrm>
            <a:off x="4779430" y="3520441"/>
            <a:ext cx="2631057" cy="263105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A40898-0A73-4751-A556-1F273A975C24}"/>
              </a:ext>
            </a:extLst>
          </p:cNvPr>
          <p:cNvSpPr/>
          <p:nvPr/>
        </p:nvSpPr>
        <p:spPr>
          <a:xfrm>
            <a:off x="8221766" y="3520440"/>
            <a:ext cx="2631057" cy="263105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Graphic 8" descr="Bookmark">
            <a:extLst>
              <a:ext uri="{FF2B5EF4-FFF2-40B4-BE49-F238E27FC236}">
                <a16:creationId xmlns:a16="http://schemas.microsoft.com/office/drawing/2014/main" id="{C61DE528-9495-4065-91F0-F545EC1A4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2918" y="3362579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23AE4A-F9BD-4AF4-90D7-133595A6BD86}"/>
              </a:ext>
            </a:extLst>
          </p:cNvPr>
          <p:cNvSpPr txBox="1"/>
          <p:nvPr/>
        </p:nvSpPr>
        <p:spPr>
          <a:xfrm>
            <a:off x="1431986" y="3466068"/>
            <a:ext cx="44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1</a:t>
            </a:r>
            <a:endParaRPr lang="en-GB" sz="2800" b="1" dirty="0"/>
          </a:p>
        </p:txBody>
      </p:sp>
      <p:pic>
        <p:nvPicPr>
          <p:cNvPr id="11" name="Graphic 10" descr="Bookmark">
            <a:extLst>
              <a:ext uri="{FF2B5EF4-FFF2-40B4-BE49-F238E27FC236}">
                <a16:creationId xmlns:a16="http://schemas.microsoft.com/office/drawing/2014/main" id="{1E53D865-F276-4F92-9407-616304D94E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5254" y="3362579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6E37722-4683-4594-99B2-5D937A00F11C}"/>
              </a:ext>
            </a:extLst>
          </p:cNvPr>
          <p:cNvSpPr txBox="1"/>
          <p:nvPr/>
        </p:nvSpPr>
        <p:spPr>
          <a:xfrm>
            <a:off x="4874322" y="3466068"/>
            <a:ext cx="44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2</a:t>
            </a:r>
            <a:endParaRPr lang="en-GB" sz="2800" b="1" dirty="0"/>
          </a:p>
        </p:txBody>
      </p:sp>
      <p:pic>
        <p:nvPicPr>
          <p:cNvPr id="13" name="Graphic 12" descr="Bookmark">
            <a:extLst>
              <a:ext uri="{FF2B5EF4-FFF2-40B4-BE49-F238E27FC236}">
                <a16:creationId xmlns:a16="http://schemas.microsoft.com/office/drawing/2014/main" id="{07D7F9D6-0CEC-46D7-8DBE-C812AE8CE2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93558" y="3362579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7C7CA88-D400-4122-A9B0-140248FB1137}"/>
              </a:ext>
            </a:extLst>
          </p:cNvPr>
          <p:cNvSpPr txBox="1"/>
          <p:nvPr/>
        </p:nvSpPr>
        <p:spPr>
          <a:xfrm>
            <a:off x="8322626" y="3466068"/>
            <a:ext cx="44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3</a:t>
            </a:r>
            <a:endParaRPr lang="en-GB" sz="2800" b="1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024823D-8914-4334-99D8-B4533E0D14BD}"/>
              </a:ext>
            </a:extLst>
          </p:cNvPr>
          <p:cNvSpPr txBox="1">
            <a:spLocks/>
          </p:cNvSpPr>
          <p:nvPr/>
        </p:nvSpPr>
        <p:spPr>
          <a:xfrm>
            <a:off x="1431986" y="4331351"/>
            <a:ext cx="2406769" cy="1508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reproducible work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importing data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data manipulation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A356EE0-7D04-494B-B27C-12D14895D804}"/>
              </a:ext>
            </a:extLst>
          </p:cNvPr>
          <p:cNvSpPr txBox="1">
            <a:spLocks/>
          </p:cNvSpPr>
          <p:nvPr/>
        </p:nvSpPr>
        <p:spPr>
          <a:xfrm>
            <a:off x="4874322" y="4331351"/>
            <a:ext cx="2406769" cy="1508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data visualization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analysis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writing functions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0D6F37B-6FB6-46BB-A30C-51CAB54EB2AA}"/>
              </a:ext>
            </a:extLst>
          </p:cNvPr>
          <p:cNvSpPr txBox="1">
            <a:spLocks/>
          </p:cNvSpPr>
          <p:nvPr/>
        </p:nvSpPr>
        <p:spPr>
          <a:xfrm>
            <a:off x="8322626" y="4331351"/>
            <a:ext cx="2406769" cy="1508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bioconductor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genomic ranges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basic analysis</a:t>
            </a:r>
          </a:p>
        </p:txBody>
      </p:sp>
    </p:spTree>
    <p:extLst>
      <p:ext uri="{BB962C8B-B14F-4D97-AF65-F5344CB8AC3E}">
        <p14:creationId xmlns:p14="http://schemas.microsoft.com/office/powerpoint/2010/main" val="4148371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F002-B535-4452-B018-D075F6F94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869AF-98E9-4FBE-874E-6056C1210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422521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Different from most statistical software – you can’t sidestep the blinking cursor</a:t>
            </a:r>
          </a:p>
          <a:p>
            <a:r>
              <a:rPr lang="en-US" dirty="0"/>
              <a:t>Developed by Ross Ihaka and Robert Gentlemen</a:t>
            </a:r>
          </a:p>
          <a:p>
            <a:r>
              <a:rPr lang="en-US" dirty="0"/>
              <a:t>Language for statistical analysis and graphics</a:t>
            </a:r>
          </a:p>
          <a:p>
            <a:r>
              <a:rPr lang="en-US" dirty="0"/>
              <a:t>Inspired by the programming language, S</a:t>
            </a:r>
          </a:p>
          <a:p>
            <a:r>
              <a:rPr lang="en-US" dirty="0"/>
              <a:t>Maintained by R Development Core Team</a:t>
            </a:r>
          </a:p>
          <a:p>
            <a:r>
              <a:rPr lang="en-US" dirty="0"/>
              <a:t>Large group of primarily statisticians</a:t>
            </a:r>
          </a:p>
          <a:p>
            <a:endParaRPr lang="en-US" dirty="0"/>
          </a:p>
        </p:txBody>
      </p:sp>
      <p:pic>
        <p:nvPicPr>
          <p:cNvPr id="1026" name="Picture 2" descr="Ross Ihaka and Robert Gentleman. Photo courtesy Ross Ihaka.">
            <a:extLst>
              <a:ext uri="{FF2B5EF4-FFF2-40B4-BE49-F238E27FC236}">
                <a16:creationId xmlns:a16="http://schemas.microsoft.com/office/drawing/2014/main" id="{DB58AF10-F19A-47AE-B991-F5D69442D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9742" y="3429000"/>
            <a:ext cx="3730857" cy="25727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E0E277-B3A5-4EA4-8F1B-3B134CD34FA4}"/>
              </a:ext>
            </a:extLst>
          </p:cNvPr>
          <p:cNvSpPr txBox="1"/>
          <p:nvPr/>
        </p:nvSpPr>
        <p:spPr>
          <a:xfrm>
            <a:off x="9213011" y="6001737"/>
            <a:ext cx="20975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>
                <a:hlinkClick r:id="rId3"/>
              </a:rPr>
              <a:t>Source</a:t>
            </a:r>
            <a:r>
              <a:rPr lang="en-US" sz="1400" i="1" dirty="0"/>
              <a:t> - R. Ihaka</a:t>
            </a:r>
            <a:endParaRPr lang="en-GB" sz="1400" i="1" dirty="0"/>
          </a:p>
        </p:txBody>
      </p:sp>
    </p:spTree>
    <p:extLst>
      <p:ext uri="{BB962C8B-B14F-4D97-AF65-F5344CB8AC3E}">
        <p14:creationId xmlns:p14="http://schemas.microsoft.com/office/powerpoint/2010/main" val="2670401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514600"/>
            <a:ext cx="9784080" cy="4343400"/>
          </a:xfrm>
        </p:spPr>
        <p:txBody>
          <a:bodyPr/>
          <a:lstStyle/>
          <a:p>
            <a:r>
              <a:rPr lang="en-US" b="1" dirty="0"/>
              <a:t>Free</a:t>
            </a:r>
            <a:r>
              <a:rPr lang="en-US" dirty="0"/>
              <a:t> – especially attractive compared to other software</a:t>
            </a:r>
          </a:p>
          <a:p>
            <a:r>
              <a:rPr lang="en-US" dirty="0"/>
              <a:t>No hidden costs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Open source </a:t>
            </a:r>
            <a:r>
              <a:rPr lang="en-US" dirty="0"/>
              <a:t>- source code can be viewed and modified by anyone</a:t>
            </a:r>
          </a:p>
          <a:p>
            <a:r>
              <a:rPr lang="en-US" dirty="0"/>
              <a:t>Actively maintained</a:t>
            </a:r>
          </a:p>
          <a:p>
            <a:r>
              <a:rPr lang="en-US" dirty="0"/>
              <a:t>Stable and reliable </a:t>
            </a:r>
          </a:p>
          <a:p>
            <a:r>
              <a:rPr lang="en-US" dirty="0"/>
              <a:t>Instead of relying on a small team of developers</a:t>
            </a:r>
          </a:p>
          <a:p>
            <a:r>
              <a:rPr lang="en-US" dirty="0"/>
              <a:t>Bugs and issues can be detected and resolved far quicker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9119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523308"/>
            <a:ext cx="9784080" cy="4343400"/>
          </a:xfrm>
        </p:spPr>
        <p:txBody>
          <a:bodyPr/>
          <a:lstStyle/>
          <a:p>
            <a:r>
              <a:rPr lang="en-US" dirty="0"/>
              <a:t>Compiles and runs on </a:t>
            </a:r>
            <a:r>
              <a:rPr lang="en-US" b="1" dirty="0"/>
              <a:t>multiple operating systems</a:t>
            </a:r>
          </a:p>
          <a:p>
            <a:r>
              <a:rPr lang="en-US" dirty="0"/>
              <a:t>Can even port it to different hardware</a:t>
            </a:r>
          </a:p>
          <a:p>
            <a:endParaRPr lang="en-US" dirty="0"/>
          </a:p>
          <a:p>
            <a:endParaRPr lang="en-GB" dirty="0"/>
          </a:p>
        </p:txBody>
      </p:sp>
      <p:pic>
        <p:nvPicPr>
          <p:cNvPr id="1026" name="Picture 2" descr="My Raspberry Pi 2 Model B housed in a white plastic case with a rostrum.blog sticker on the top.">
            <a:extLst>
              <a:ext uri="{FF2B5EF4-FFF2-40B4-BE49-F238E27FC236}">
                <a16:creationId xmlns:a16="http://schemas.microsoft.com/office/drawing/2014/main" id="{6FDF6993-98B6-4453-8663-9FF96DC1C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709" y="2514600"/>
            <a:ext cx="3812881" cy="20682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4546EE1-1427-444C-95F4-7A6D7E6D04EC}"/>
              </a:ext>
            </a:extLst>
          </p:cNvPr>
          <p:cNvSpPr txBox="1">
            <a:spLocks/>
          </p:cNvSpPr>
          <p:nvPr/>
        </p:nvSpPr>
        <p:spPr>
          <a:xfrm>
            <a:off x="1203960" y="3762102"/>
            <a:ext cx="9784080" cy="3095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Large and active </a:t>
            </a:r>
            <a:r>
              <a:rPr lang="en-US" b="1" dirty="0"/>
              <a:t>community</a:t>
            </a:r>
          </a:p>
          <a:p>
            <a:r>
              <a:rPr lang="en-US" dirty="0"/>
              <a:t>Happy to provide support and information</a:t>
            </a:r>
          </a:p>
          <a:p>
            <a:r>
              <a:rPr lang="en-US" dirty="0"/>
              <a:t>Scripting language - write your own </a:t>
            </a:r>
            <a:r>
              <a:rPr lang="en-US" b="1" dirty="0"/>
              <a:t>functions</a:t>
            </a:r>
          </a:p>
          <a:p>
            <a:r>
              <a:rPr lang="en-US" dirty="0"/>
              <a:t>Novel methods quickly developed into packages by users</a:t>
            </a:r>
          </a:p>
          <a:p>
            <a:r>
              <a:rPr lang="en-US" dirty="0"/>
              <a:t>Versatile and stays up-to-date – other programs may never get niche methods</a:t>
            </a:r>
          </a:p>
        </p:txBody>
      </p:sp>
    </p:spTree>
    <p:extLst>
      <p:ext uri="{BB962C8B-B14F-4D97-AF65-F5344CB8AC3E}">
        <p14:creationId xmlns:p14="http://schemas.microsoft.com/office/powerpoint/2010/main" val="4131339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514600"/>
            <a:ext cx="9784080" cy="4343400"/>
          </a:xfrm>
        </p:spPr>
        <p:txBody>
          <a:bodyPr/>
          <a:lstStyle/>
          <a:p>
            <a:r>
              <a:rPr lang="en-US" b="1" dirty="0"/>
              <a:t>Integrative </a:t>
            </a:r>
            <a:r>
              <a:rPr lang="en-US" dirty="0"/>
              <a:t>- plays well with others</a:t>
            </a:r>
          </a:p>
          <a:p>
            <a:r>
              <a:rPr lang="en-US" dirty="0"/>
              <a:t>Individuals extended R to nest into their current workflows</a:t>
            </a:r>
          </a:p>
          <a:p>
            <a:r>
              <a:rPr lang="en-US" dirty="0"/>
              <a:t>Can read in multiple data types - html, sav, databases, IDAT</a:t>
            </a:r>
          </a:p>
          <a:p>
            <a:r>
              <a:rPr lang="en-US" dirty="0"/>
              <a:t>Implement other languages - C, Python, Java – no need to import / export</a:t>
            </a:r>
          </a:p>
          <a:p>
            <a:r>
              <a:rPr lang="en-US" dirty="0"/>
              <a:t>Output many file formats - markdown, sav, pdfs</a:t>
            </a:r>
          </a:p>
        </p:txBody>
      </p:sp>
    </p:spTree>
    <p:extLst>
      <p:ext uri="{BB962C8B-B14F-4D97-AF65-F5344CB8AC3E}">
        <p14:creationId xmlns:p14="http://schemas.microsoft.com/office/powerpoint/2010/main" val="2518287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1508760"/>
          </a:xfrm>
        </p:spPr>
        <p:txBody>
          <a:bodyPr/>
          <a:lstStyle/>
          <a:p>
            <a:r>
              <a:rPr lang="en-US" dirty="0"/>
              <a:t>Easy </a:t>
            </a:r>
            <a:r>
              <a:rPr lang="en-US" b="1" dirty="0"/>
              <a:t>parallelization</a:t>
            </a:r>
            <a:r>
              <a:rPr lang="en-US" dirty="0"/>
              <a:t> - meaning faster calculations</a:t>
            </a:r>
          </a:p>
          <a:p>
            <a:r>
              <a:rPr lang="en-US" dirty="0"/>
              <a:t>Optimized for </a:t>
            </a:r>
            <a:r>
              <a:rPr lang="en-US" b="1" dirty="0"/>
              <a:t>vector</a:t>
            </a:r>
            <a:r>
              <a:rPr lang="en-US" dirty="0"/>
              <a:t> operations - better than scalar languages or loops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B619B4-04F4-472E-A7E2-431F229D4DE3}"/>
              </a:ext>
            </a:extLst>
          </p:cNvPr>
          <p:cNvSpPr/>
          <p:nvPr/>
        </p:nvSpPr>
        <p:spPr>
          <a:xfrm>
            <a:off x="7744037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5ACF2-5CE9-4DC9-94F7-1D5AFEFB6606}"/>
              </a:ext>
            </a:extLst>
          </p:cNvPr>
          <p:cNvSpPr/>
          <p:nvPr/>
        </p:nvSpPr>
        <p:spPr>
          <a:xfrm>
            <a:off x="3199359" y="4250265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B95A8F-EFDB-4E2B-A1E8-F6D5488BA8E4}"/>
              </a:ext>
            </a:extLst>
          </p:cNvPr>
          <p:cNvSpPr/>
          <p:nvPr/>
        </p:nvSpPr>
        <p:spPr>
          <a:xfrm>
            <a:off x="4187781" y="425026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6FBEBC-B9F2-49C3-BB77-1A8FCC9E99EB}"/>
              </a:ext>
            </a:extLst>
          </p:cNvPr>
          <p:cNvSpPr/>
          <p:nvPr/>
        </p:nvSpPr>
        <p:spPr>
          <a:xfrm>
            <a:off x="5176203" y="4250263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17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F60C26-2F40-4B1B-9A06-5CEB4B4793E7}"/>
              </a:ext>
            </a:extLst>
          </p:cNvPr>
          <p:cNvSpPr/>
          <p:nvPr/>
        </p:nvSpPr>
        <p:spPr>
          <a:xfrm>
            <a:off x="3199359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95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024DF6-CA7F-421F-A645-439E18D2A421}"/>
              </a:ext>
            </a:extLst>
          </p:cNvPr>
          <p:cNvSpPr/>
          <p:nvPr/>
        </p:nvSpPr>
        <p:spPr>
          <a:xfrm>
            <a:off x="4188915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320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830000-392E-4229-9F46-B7D04C71A2EA}"/>
              </a:ext>
            </a:extLst>
          </p:cNvPr>
          <p:cNvSpPr/>
          <p:nvPr/>
        </p:nvSpPr>
        <p:spPr>
          <a:xfrm>
            <a:off x="5176203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1132E8-08AF-49CA-8229-49B455E86E8D}"/>
              </a:ext>
            </a:extLst>
          </p:cNvPr>
          <p:cNvSpPr/>
          <p:nvPr/>
        </p:nvSpPr>
        <p:spPr>
          <a:xfrm>
            <a:off x="3199359" y="5259495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-294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6F66D1-4EDF-40B0-A983-908BD444B5E6}"/>
              </a:ext>
            </a:extLst>
          </p:cNvPr>
          <p:cNvSpPr/>
          <p:nvPr/>
        </p:nvSpPr>
        <p:spPr>
          <a:xfrm>
            <a:off x="4187781" y="525949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97FF6A-52F9-470F-9D51-B744A8AA49AD}"/>
              </a:ext>
            </a:extLst>
          </p:cNvPr>
          <p:cNvSpPr/>
          <p:nvPr/>
        </p:nvSpPr>
        <p:spPr>
          <a:xfrm>
            <a:off x="5176203" y="525392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963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E60831A9-81D5-4647-9FD3-ECE087F2DC0C}"/>
              </a:ext>
            </a:extLst>
          </p:cNvPr>
          <p:cNvSpPr/>
          <p:nvPr/>
        </p:nvSpPr>
        <p:spPr>
          <a:xfrm rot="2700000">
            <a:off x="6383383" y="4461929"/>
            <a:ext cx="928677" cy="928677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642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1508760"/>
          </a:xfrm>
        </p:spPr>
        <p:txBody>
          <a:bodyPr/>
          <a:lstStyle/>
          <a:p>
            <a:r>
              <a:rPr lang="en-US" dirty="0"/>
              <a:t>CPU: 1 instruction per cycle, 3 operands per instruction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B619B4-04F4-472E-A7E2-431F229D4DE3}"/>
              </a:ext>
            </a:extLst>
          </p:cNvPr>
          <p:cNvSpPr/>
          <p:nvPr/>
        </p:nvSpPr>
        <p:spPr>
          <a:xfrm>
            <a:off x="7744037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5ACF2-5CE9-4DC9-94F7-1D5AFEFB6606}"/>
              </a:ext>
            </a:extLst>
          </p:cNvPr>
          <p:cNvSpPr/>
          <p:nvPr/>
        </p:nvSpPr>
        <p:spPr>
          <a:xfrm>
            <a:off x="3199359" y="4250265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B95A8F-EFDB-4E2B-A1E8-F6D5488BA8E4}"/>
              </a:ext>
            </a:extLst>
          </p:cNvPr>
          <p:cNvSpPr/>
          <p:nvPr/>
        </p:nvSpPr>
        <p:spPr>
          <a:xfrm>
            <a:off x="4187781" y="425026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6FBEBC-B9F2-49C3-BB77-1A8FCC9E99EB}"/>
              </a:ext>
            </a:extLst>
          </p:cNvPr>
          <p:cNvSpPr/>
          <p:nvPr/>
        </p:nvSpPr>
        <p:spPr>
          <a:xfrm>
            <a:off x="5176203" y="4250263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17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F60C26-2F40-4B1B-9A06-5CEB4B4793E7}"/>
              </a:ext>
            </a:extLst>
          </p:cNvPr>
          <p:cNvSpPr/>
          <p:nvPr/>
        </p:nvSpPr>
        <p:spPr>
          <a:xfrm>
            <a:off x="3199359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95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024DF6-CA7F-421F-A645-439E18D2A421}"/>
              </a:ext>
            </a:extLst>
          </p:cNvPr>
          <p:cNvSpPr/>
          <p:nvPr/>
        </p:nvSpPr>
        <p:spPr>
          <a:xfrm>
            <a:off x="4188915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320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830000-392E-4229-9F46-B7D04C71A2EA}"/>
              </a:ext>
            </a:extLst>
          </p:cNvPr>
          <p:cNvSpPr/>
          <p:nvPr/>
        </p:nvSpPr>
        <p:spPr>
          <a:xfrm>
            <a:off x="5176203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1132E8-08AF-49CA-8229-49B455E86E8D}"/>
              </a:ext>
            </a:extLst>
          </p:cNvPr>
          <p:cNvSpPr/>
          <p:nvPr/>
        </p:nvSpPr>
        <p:spPr>
          <a:xfrm>
            <a:off x="3199359" y="5259495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-294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6F66D1-4EDF-40B0-A983-908BD444B5E6}"/>
              </a:ext>
            </a:extLst>
          </p:cNvPr>
          <p:cNvSpPr/>
          <p:nvPr/>
        </p:nvSpPr>
        <p:spPr>
          <a:xfrm>
            <a:off x="4187781" y="525949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97FF6A-52F9-470F-9D51-B744A8AA49AD}"/>
              </a:ext>
            </a:extLst>
          </p:cNvPr>
          <p:cNvSpPr/>
          <p:nvPr/>
        </p:nvSpPr>
        <p:spPr>
          <a:xfrm>
            <a:off x="5176203" y="525392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963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E60831A9-81D5-4647-9FD3-ECE087F2DC0C}"/>
              </a:ext>
            </a:extLst>
          </p:cNvPr>
          <p:cNvSpPr/>
          <p:nvPr/>
        </p:nvSpPr>
        <p:spPr>
          <a:xfrm rot="2700000">
            <a:off x="6383383" y="4461929"/>
            <a:ext cx="928677" cy="928677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789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1508760"/>
          </a:xfrm>
        </p:spPr>
        <p:txBody>
          <a:bodyPr/>
          <a:lstStyle/>
          <a:p>
            <a:r>
              <a:rPr lang="en-US" dirty="0"/>
              <a:t>CPU: 1 instruction per cycle, 3 operands per instruction</a:t>
            </a:r>
          </a:p>
          <a:p>
            <a:r>
              <a:rPr lang="en-US" dirty="0"/>
              <a:t>Scalar language or loop:</a:t>
            </a:r>
          </a:p>
          <a:p>
            <a:pPr marL="0" indent="0">
              <a:buNone/>
            </a:pPr>
            <a:r>
              <a:rPr lang="en-US" dirty="0"/>
              <a:t>                     </a:t>
            </a:r>
            <a:r>
              <a:rPr lang="en-US" b="1" dirty="0"/>
              <a:t>9 instructions = 9 cycles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B619B4-04F4-472E-A7E2-431F229D4DE3}"/>
              </a:ext>
            </a:extLst>
          </p:cNvPr>
          <p:cNvSpPr/>
          <p:nvPr/>
        </p:nvSpPr>
        <p:spPr>
          <a:xfrm>
            <a:off x="7353674" y="343253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5ACF2-5CE9-4DC9-94F7-1D5AFEFB6606}"/>
              </a:ext>
            </a:extLst>
          </p:cNvPr>
          <p:cNvSpPr/>
          <p:nvPr/>
        </p:nvSpPr>
        <p:spPr>
          <a:xfrm>
            <a:off x="5988632" y="343794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B95A8F-EFDB-4E2B-A1E8-F6D5488BA8E4}"/>
              </a:ext>
            </a:extLst>
          </p:cNvPr>
          <p:cNvSpPr/>
          <p:nvPr/>
        </p:nvSpPr>
        <p:spPr>
          <a:xfrm>
            <a:off x="5988632" y="5006519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6FBEBC-B9F2-49C3-BB77-1A8FCC9E99EB}"/>
              </a:ext>
            </a:extLst>
          </p:cNvPr>
          <p:cNvSpPr/>
          <p:nvPr/>
        </p:nvSpPr>
        <p:spPr>
          <a:xfrm>
            <a:off x="8718720" y="342900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17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F60C26-2F40-4B1B-9A06-5CEB4B4793E7}"/>
              </a:ext>
            </a:extLst>
          </p:cNvPr>
          <p:cNvSpPr/>
          <p:nvPr/>
        </p:nvSpPr>
        <p:spPr>
          <a:xfrm>
            <a:off x="5988632" y="395960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95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024DF6-CA7F-421F-A645-439E18D2A421}"/>
              </a:ext>
            </a:extLst>
          </p:cNvPr>
          <p:cNvSpPr/>
          <p:nvPr/>
        </p:nvSpPr>
        <p:spPr>
          <a:xfrm>
            <a:off x="5988632" y="553176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320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830000-392E-4229-9F46-B7D04C71A2EA}"/>
              </a:ext>
            </a:extLst>
          </p:cNvPr>
          <p:cNvSpPr/>
          <p:nvPr/>
        </p:nvSpPr>
        <p:spPr>
          <a:xfrm>
            <a:off x="8718720" y="395960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1132E8-08AF-49CA-8229-49B455E86E8D}"/>
              </a:ext>
            </a:extLst>
          </p:cNvPr>
          <p:cNvSpPr/>
          <p:nvPr/>
        </p:nvSpPr>
        <p:spPr>
          <a:xfrm>
            <a:off x="5988632" y="4481272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-294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6F66D1-4EDF-40B0-A983-908BD444B5E6}"/>
              </a:ext>
            </a:extLst>
          </p:cNvPr>
          <p:cNvSpPr/>
          <p:nvPr/>
        </p:nvSpPr>
        <p:spPr>
          <a:xfrm>
            <a:off x="8718718" y="4998443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97FF6A-52F9-470F-9D51-B744A8AA49AD}"/>
              </a:ext>
            </a:extLst>
          </p:cNvPr>
          <p:cNvSpPr/>
          <p:nvPr/>
        </p:nvSpPr>
        <p:spPr>
          <a:xfrm>
            <a:off x="8718718" y="4481272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963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E60831A9-81D5-4647-9FD3-ECE087F2DC0C}"/>
              </a:ext>
            </a:extLst>
          </p:cNvPr>
          <p:cNvSpPr/>
          <p:nvPr/>
        </p:nvSpPr>
        <p:spPr>
          <a:xfrm rot="2700000">
            <a:off x="6912099" y="3461295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A22187-FD2A-41F8-9196-DB9D84118E5F}"/>
              </a:ext>
            </a:extLst>
          </p:cNvPr>
          <p:cNvSpPr/>
          <p:nvPr/>
        </p:nvSpPr>
        <p:spPr>
          <a:xfrm>
            <a:off x="7353674" y="3948873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5D64C4D9-37E0-4DE9-8BC5-0B3E116EDD0C}"/>
              </a:ext>
            </a:extLst>
          </p:cNvPr>
          <p:cNvSpPr/>
          <p:nvPr/>
        </p:nvSpPr>
        <p:spPr>
          <a:xfrm rot="2700000">
            <a:off x="6912099" y="3977634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E92AE2-E71E-429D-899B-A2809F5DCC2E}"/>
              </a:ext>
            </a:extLst>
          </p:cNvPr>
          <p:cNvSpPr/>
          <p:nvPr/>
        </p:nvSpPr>
        <p:spPr>
          <a:xfrm>
            <a:off x="7353675" y="4472007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9" name="Cross 18">
            <a:extLst>
              <a:ext uri="{FF2B5EF4-FFF2-40B4-BE49-F238E27FC236}">
                <a16:creationId xmlns:a16="http://schemas.microsoft.com/office/drawing/2014/main" id="{05F43435-58DC-4CC1-99F6-EB8AFFA89DEA}"/>
              </a:ext>
            </a:extLst>
          </p:cNvPr>
          <p:cNvSpPr/>
          <p:nvPr/>
        </p:nvSpPr>
        <p:spPr>
          <a:xfrm rot="2700000">
            <a:off x="6912100" y="4500768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2C81A2-1535-45D1-9438-BBDB5BA9E5CD}"/>
              </a:ext>
            </a:extLst>
          </p:cNvPr>
          <p:cNvSpPr/>
          <p:nvPr/>
        </p:nvSpPr>
        <p:spPr>
          <a:xfrm>
            <a:off x="7353675" y="500440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21" name="Cross 20">
            <a:extLst>
              <a:ext uri="{FF2B5EF4-FFF2-40B4-BE49-F238E27FC236}">
                <a16:creationId xmlns:a16="http://schemas.microsoft.com/office/drawing/2014/main" id="{DCD16255-6E20-4CA2-A01F-9610AF01553E}"/>
              </a:ext>
            </a:extLst>
          </p:cNvPr>
          <p:cNvSpPr/>
          <p:nvPr/>
        </p:nvSpPr>
        <p:spPr>
          <a:xfrm rot="2700000">
            <a:off x="6912100" y="5033165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996A2E2-8844-44FA-A711-60BA0D82D2C2}"/>
              </a:ext>
            </a:extLst>
          </p:cNvPr>
          <p:cNvSpPr/>
          <p:nvPr/>
        </p:nvSpPr>
        <p:spPr>
          <a:xfrm>
            <a:off x="7353674" y="553680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23" name="Cross 22">
            <a:extLst>
              <a:ext uri="{FF2B5EF4-FFF2-40B4-BE49-F238E27FC236}">
                <a16:creationId xmlns:a16="http://schemas.microsoft.com/office/drawing/2014/main" id="{A8DFB2AD-356A-4B18-B385-623E91CEAFB5}"/>
              </a:ext>
            </a:extLst>
          </p:cNvPr>
          <p:cNvSpPr/>
          <p:nvPr/>
        </p:nvSpPr>
        <p:spPr>
          <a:xfrm rot="2700000">
            <a:off x="6912099" y="5565561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6611A9-E051-48D9-B726-AEE26192C141}"/>
              </a:ext>
            </a:extLst>
          </p:cNvPr>
          <p:cNvSpPr/>
          <p:nvPr/>
        </p:nvSpPr>
        <p:spPr>
          <a:xfrm>
            <a:off x="10083761" y="3421592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25" name="Cross 24">
            <a:extLst>
              <a:ext uri="{FF2B5EF4-FFF2-40B4-BE49-F238E27FC236}">
                <a16:creationId xmlns:a16="http://schemas.microsoft.com/office/drawing/2014/main" id="{6BF4CB8A-88F0-4CC0-8E8F-10B046BEDDE5}"/>
              </a:ext>
            </a:extLst>
          </p:cNvPr>
          <p:cNvSpPr/>
          <p:nvPr/>
        </p:nvSpPr>
        <p:spPr>
          <a:xfrm rot="2700000">
            <a:off x="9642187" y="3422956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788640-78FC-4616-85A3-90E926FEFD78}"/>
              </a:ext>
            </a:extLst>
          </p:cNvPr>
          <p:cNvSpPr/>
          <p:nvPr/>
        </p:nvSpPr>
        <p:spPr>
          <a:xfrm>
            <a:off x="10083761" y="3937931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27" name="Cross 26">
            <a:extLst>
              <a:ext uri="{FF2B5EF4-FFF2-40B4-BE49-F238E27FC236}">
                <a16:creationId xmlns:a16="http://schemas.microsoft.com/office/drawing/2014/main" id="{984945B4-392A-4C65-A2AA-E64450B212A4}"/>
              </a:ext>
            </a:extLst>
          </p:cNvPr>
          <p:cNvSpPr/>
          <p:nvPr/>
        </p:nvSpPr>
        <p:spPr>
          <a:xfrm rot="2700000">
            <a:off x="9642186" y="3966692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295F1DD-FD65-42F5-986E-4A81A232B256}"/>
              </a:ext>
            </a:extLst>
          </p:cNvPr>
          <p:cNvSpPr/>
          <p:nvPr/>
        </p:nvSpPr>
        <p:spPr>
          <a:xfrm>
            <a:off x="10083762" y="4461065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29" name="Cross 28">
            <a:extLst>
              <a:ext uri="{FF2B5EF4-FFF2-40B4-BE49-F238E27FC236}">
                <a16:creationId xmlns:a16="http://schemas.microsoft.com/office/drawing/2014/main" id="{78034861-A439-456C-8A2C-93F3FB0CBEE2}"/>
              </a:ext>
            </a:extLst>
          </p:cNvPr>
          <p:cNvSpPr/>
          <p:nvPr/>
        </p:nvSpPr>
        <p:spPr>
          <a:xfrm rot="2700000">
            <a:off x="9642187" y="4489826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11FC70A-2E65-480D-A065-C7D3BBB98A79}"/>
              </a:ext>
            </a:extLst>
          </p:cNvPr>
          <p:cNvSpPr/>
          <p:nvPr/>
        </p:nvSpPr>
        <p:spPr>
          <a:xfrm>
            <a:off x="10083762" y="4993462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1" name="Cross 30">
            <a:extLst>
              <a:ext uri="{FF2B5EF4-FFF2-40B4-BE49-F238E27FC236}">
                <a16:creationId xmlns:a16="http://schemas.microsoft.com/office/drawing/2014/main" id="{799D2615-3E7B-4FF3-92CA-40DBF7D6008E}"/>
              </a:ext>
            </a:extLst>
          </p:cNvPr>
          <p:cNvSpPr/>
          <p:nvPr/>
        </p:nvSpPr>
        <p:spPr>
          <a:xfrm rot="2700000">
            <a:off x="9642187" y="5022223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3929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597</TotalTime>
  <Words>722</Words>
  <Application>Microsoft Office PowerPoint</Application>
  <PresentationFormat>Widescreen</PresentationFormat>
  <Paragraphs>148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Corbel</vt:lpstr>
      <vt:lpstr>Miriam Fixed</vt:lpstr>
      <vt:lpstr>Wingdings</vt:lpstr>
      <vt:lpstr>Banded</vt:lpstr>
      <vt:lpstr>Introduction to r</vt:lpstr>
      <vt:lpstr>Course overview</vt:lpstr>
      <vt:lpstr>What is R?</vt:lpstr>
      <vt:lpstr>THE BENEFITS OF R</vt:lpstr>
      <vt:lpstr>THE BENEFITS OF R</vt:lpstr>
      <vt:lpstr>THE BENEFITS OF R</vt:lpstr>
      <vt:lpstr>THE BENEFITS OF R</vt:lpstr>
      <vt:lpstr>THE BENEFITS OF R</vt:lpstr>
      <vt:lpstr>THE BENEFITS OF R</vt:lpstr>
      <vt:lpstr>THE BENEFITS OF R</vt:lpstr>
      <vt:lpstr>THE BENEFITS OF R</vt:lpstr>
      <vt:lpstr>THE disadvantages OF R</vt:lpstr>
      <vt:lpstr>bioconductor</vt:lpstr>
      <vt:lpstr>resources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Sinke, L.J. (MOLEPI)</dc:creator>
  <cp:lastModifiedBy>Sinke, L.J. (MOLEPI)</cp:lastModifiedBy>
  <cp:revision>24</cp:revision>
  <dcterms:created xsi:type="dcterms:W3CDTF">2020-08-31T12:46:40Z</dcterms:created>
  <dcterms:modified xsi:type="dcterms:W3CDTF">2022-11-09T12:16:42Z</dcterms:modified>
</cp:coreProperties>
</file>

<file path=docProps/thumbnail.jpeg>
</file>